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1" r:id="rId7"/>
    <p:sldId id="262" r:id="rId8"/>
    <p:sldId id="263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EE57A-C913-4388-8A50-B5889ECFD69C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00261-ACEA-41A1-B775-D3BD91FCF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Documents1\Events%20&amp;%20Awards%20registration\eMaharshtra\Pruthviraj%20Chavan%20-%20Diwali.wav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-Presented by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netCORE</a:t>
            </a:r>
            <a:r>
              <a:rPr lang="en-US" dirty="0" smtClean="0"/>
              <a:t> Solutions Pvt. Ltd.</a:t>
            </a:r>
            <a:endParaRPr lang="en-US" dirty="0"/>
          </a:p>
        </p:txBody>
      </p:sp>
      <p:pic>
        <p:nvPicPr>
          <p:cNvPr id="5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5892800"/>
            <a:ext cx="2234693" cy="8128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1371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IN" sz="44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MPCB Mobile</a:t>
            </a:r>
            <a:r>
              <a:rPr kumimoji="0" lang="en-IN" sz="4400" b="0" i="0" u="none" strike="noStrike" kern="1200" cap="none" spc="0" normalizeH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sz="44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Voice </a:t>
            </a:r>
            <a:r>
              <a:rPr kumimoji="0" lang="en-IN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Campaign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mBillionth</a:t>
            </a:r>
            <a:r>
              <a:rPr lang="en-US" b="1" dirty="0" smtClean="0">
                <a:solidFill>
                  <a:schemeClr val="bg1"/>
                </a:solidFill>
              </a:rPr>
              <a:t> Awards 2013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r>
              <a:rPr lang="en-US" dirty="0" smtClean="0"/>
              <a:t>Category – </a:t>
            </a:r>
            <a:r>
              <a:rPr lang="en-US" dirty="0" smtClean="0"/>
              <a:t>m-Governance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Govt. Department – Maharashtra Pollution Control Board (MPCB)</a:t>
            </a:r>
            <a:endParaRPr lang="en-US" dirty="0"/>
          </a:p>
        </p:txBody>
      </p:sp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Background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Maharashtra Pollution Control Board (MPCB) wanted the people’s involvement in their activities of saving the environment and safe guarding the state.</a:t>
            </a:r>
          </a:p>
          <a:p>
            <a:r>
              <a:rPr lang="en-US" sz="2400" dirty="0" smtClean="0"/>
              <a:t>Their earlier campaigns executed using Traditional media like print, radio, SMSs did not give them the desired result. Hence, they wanted a campaign which is direct and personal to the people of Maharashtra state. </a:t>
            </a:r>
          </a:p>
          <a:p>
            <a:r>
              <a:rPr lang="en-US" sz="2400" dirty="0" smtClean="0"/>
              <a:t>MPCB decided to launch these campaigns on special occasions related to environment and occasions where chances of causing ecological hazards are high, like </a:t>
            </a:r>
            <a:r>
              <a:rPr lang="en-US" sz="2400" dirty="0" err="1" smtClean="0"/>
              <a:t>Diwali</a:t>
            </a:r>
            <a:r>
              <a:rPr lang="en-US" sz="2400" dirty="0" smtClean="0"/>
              <a:t>, </a:t>
            </a:r>
            <a:r>
              <a:rPr lang="en-US" sz="2400" dirty="0" err="1" smtClean="0"/>
              <a:t>Holi</a:t>
            </a:r>
            <a:r>
              <a:rPr lang="en-US" sz="2400" dirty="0" smtClean="0"/>
              <a:t> etc.</a:t>
            </a:r>
          </a:p>
        </p:txBody>
      </p:sp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  <p:pic>
        <p:nvPicPr>
          <p:cNvPr id="10242" name="Picture 2" descr="http://mah.ecobharat.com/images/mpcb_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9274" y="5828666"/>
            <a:ext cx="3250526" cy="10293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Objective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To spread awareness about the Environmental causes to pan Maharashtra state.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To cover all the occasions where environmental  issues can be addressed to people at one go. 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Eg</a:t>
            </a:r>
            <a:r>
              <a:rPr lang="en-US" sz="2000" i="1" dirty="0" smtClean="0"/>
              <a:t>. Stopping the wastage of water during </a:t>
            </a:r>
            <a:r>
              <a:rPr lang="en-US" sz="2000" i="1" dirty="0" err="1" smtClean="0"/>
              <a:t>Holi</a:t>
            </a:r>
            <a:r>
              <a:rPr lang="en-US" sz="2000" i="1" dirty="0" smtClean="0"/>
              <a:t> – Considering the serious drought situation in some of the regions Of Maharashtra state)</a:t>
            </a:r>
            <a:endParaRPr lang="en-US" sz="2400" i="1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To approach people of the state at a very personal level to create the desired impact of the campaign.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To reach maximum number of people at a personal level.</a:t>
            </a:r>
          </a:p>
        </p:txBody>
      </p:sp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Challenges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98637"/>
            <a:ext cx="8534400" cy="4525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</a:rPr>
              <a:t>To cover all the districts of the state; even the media dark areas.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</a:rPr>
              <a:t>To overcome all the barriers like literacy (Reading SMS, Print etc.), electricity (load shedding), devices (need of smart phones) etc;  to reach the message to the end audience.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prstClr val="black"/>
                </a:solidFill>
              </a:rPr>
              <a:t>Tracking the exact result of a particular region where the campaign is run.</a:t>
            </a:r>
            <a:endParaRPr lang="en-US" sz="2400" dirty="0">
              <a:solidFill>
                <a:prstClr val="black"/>
              </a:solidFill>
            </a:endParaRPr>
          </a:p>
        </p:txBody>
      </p:sp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Solutions Offered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22437"/>
            <a:ext cx="8229600" cy="48307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Mobile Campaign using Voice of the prominent leaders/ authorities of state Maharashtra.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/>
              <a:t>Voice OBD </a:t>
            </a:r>
            <a:r>
              <a:rPr lang="en-US" sz="2400" dirty="0" smtClean="0"/>
              <a:t>(Out Bound Dialer) using </a:t>
            </a:r>
            <a:r>
              <a:rPr lang="en-US" sz="2400" dirty="0" err="1" smtClean="0"/>
              <a:t>netCORE’s</a:t>
            </a:r>
            <a:r>
              <a:rPr lang="en-US" sz="2400" dirty="0" smtClean="0"/>
              <a:t> platform  (Click here           )</a:t>
            </a:r>
          </a:p>
          <a:p>
            <a:pPr lvl="2">
              <a:lnSpc>
                <a:spcPct val="150000"/>
              </a:lnSpc>
            </a:pPr>
            <a:r>
              <a:rPr lang="en-US" sz="2000" dirty="0" smtClean="0"/>
              <a:t>People would hear the voices of Maharashtra's prominent leaders/ authorities , spreading awareness about the cause and asking them to take initiative in preserving the Environment.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/>
              <a:t>Geographical targeting </a:t>
            </a:r>
            <a:r>
              <a:rPr lang="en-US" sz="2400" dirty="0" smtClean="0"/>
              <a:t>using locations on a map, specifying a radius (from 200 meters to 20 kilometers) to reach the exact targets. 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Tracking these OBD’s performed region wise on </a:t>
            </a:r>
            <a:r>
              <a:rPr lang="en-US" sz="2400" b="1" dirty="0" smtClean="0"/>
              <a:t>response management </a:t>
            </a:r>
            <a:r>
              <a:rPr lang="en-US" sz="2400" dirty="0" smtClean="0"/>
              <a:t>platform - to analyze the performance and make an informed decision about the </a:t>
            </a:r>
            <a:r>
              <a:rPr lang="en-US" sz="2400" b="1" dirty="0" smtClean="0"/>
              <a:t>repetition of the campaign </a:t>
            </a:r>
            <a:r>
              <a:rPr lang="en-US" sz="2400" dirty="0" smtClean="0"/>
              <a:t>in that same region to insure reach.</a:t>
            </a:r>
          </a:p>
        </p:txBody>
      </p:sp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  <p:pic>
        <p:nvPicPr>
          <p:cNvPr id="6" name="Pruthviraj Chavan - Diwali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72400" y="2590800"/>
            <a:ext cx="685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93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Execution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Campaign Type: </a:t>
            </a:r>
            <a:r>
              <a:rPr lang="en-US" sz="2400" dirty="0" smtClean="0"/>
              <a:t>Tentative </a:t>
            </a:r>
            <a:r>
              <a:rPr lang="en-US" sz="1800" i="1" dirty="0" smtClean="0"/>
              <a:t>(Performed as per the related occasions arrives)</a:t>
            </a:r>
          </a:p>
          <a:p>
            <a:endParaRPr lang="en-US" sz="2400" dirty="0" smtClean="0"/>
          </a:p>
          <a:p>
            <a:r>
              <a:rPr lang="en-US" sz="2400" b="1" dirty="0" smtClean="0"/>
              <a:t>Voice file made with:</a:t>
            </a:r>
          </a:p>
          <a:p>
            <a:pPr lvl="1"/>
            <a:r>
              <a:rPr lang="en-US" sz="2000" dirty="0" smtClean="0"/>
              <a:t>Mr. </a:t>
            </a:r>
            <a:r>
              <a:rPr lang="en-US" sz="2000" dirty="0" err="1" smtClean="0"/>
              <a:t>Prithviraj</a:t>
            </a:r>
            <a:r>
              <a:rPr lang="en-US" sz="2000" dirty="0" smtClean="0"/>
              <a:t> </a:t>
            </a:r>
            <a:r>
              <a:rPr lang="en-US" sz="2000" dirty="0" err="1" smtClean="0"/>
              <a:t>Chavan</a:t>
            </a:r>
            <a:r>
              <a:rPr lang="en-US" sz="2000" dirty="0" smtClean="0"/>
              <a:t>  - CM of Maharashtra </a:t>
            </a:r>
          </a:p>
          <a:p>
            <a:pPr lvl="1"/>
            <a:r>
              <a:rPr lang="en-US" sz="2000" dirty="0" smtClean="0"/>
              <a:t>Mr. </a:t>
            </a:r>
            <a:r>
              <a:rPr lang="en-US" sz="2000" dirty="0" err="1" smtClean="0"/>
              <a:t>Ajit</a:t>
            </a:r>
            <a:r>
              <a:rPr lang="en-US" sz="2000" dirty="0" smtClean="0"/>
              <a:t> </a:t>
            </a:r>
            <a:r>
              <a:rPr lang="en-US" sz="2000" dirty="0" err="1" smtClean="0"/>
              <a:t>Pawar</a:t>
            </a:r>
            <a:r>
              <a:rPr lang="en-US" sz="2000" dirty="0" smtClean="0"/>
              <a:t> - DCM of Maharashtra </a:t>
            </a:r>
          </a:p>
          <a:p>
            <a:pPr lvl="1"/>
            <a:r>
              <a:rPr lang="en-US" sz="2000" dirty="0" smtClean="0"/>
              <a:t>Mr. </a:t>
            </a:r>
            <a:r>
              <a:rPr lang="en-US" sz="2000" dirty="0" err="1" smtClean="0"/>
              <a:t>Sachin</a:t>
            </a:r>
            <a:r>
              <a:rPr lang="en-US" sz="2000" dirty="0" smtClean="0"/>
              <a:t> </a:t>
            </a:r>
            <a:r>
              <a:rPr lang="en-US" sz="2000" dirty="0" err="1" smtClean="0"/>
              <a:t>Ahir</a:t>
            </a:r>
            <a:r>
              <a:rPr lang="en-US" sz="2000" dirty="0" smtClean="0"/>
              <a:t> - Minister of State for Environment &amp; MLA  </a:t>
            </a:r>
          </a:p>
          <a:p>
            <a:pPr lvl="1"/>
            <a:r>
              <a:rPr lang="en-US" sz="2000" dirty="0" smtClean="0"/>
              <a:t>Mr. Sanjay </a:t>
            </a:r>
            <a:r>
              <a:rPr lang="en-US" sz="2000" dirty="0" err="1" smtClean="0"/>
              <a:t>Deotale</a:t>
            </a:r>
            <a:r>
              <a:rPr lang="en-US" sz="2000" dirty="0" smtClean="0"/>
              <a:t> - Minister for Environment &amp; Cultural Affairs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b="1" dirty="0" smtClean="0"/>
              <a:t>Campaign Dates / Durations: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Environmental Day –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June,2012 – One day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Diwali</a:t>
            </a:r>
            <a:r>
              <a:rPr lang="en-US" sz="2000" dirty="0" smtClean="0"/>
              <a:t> – 14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November, 2012 - 3 days – Starting from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Nov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/>
              <a:t>Holi</a:t>
            </a:r>
            <a:r>
              <a:rPr lang="en-US" sz="2000" dirty="0" smtClean="0"/>
              <a:t> – 27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March,2013 - 3 days – Starting from 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March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/>
          </a:p>
        </p:txBody>
      </p:sp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28600"/>
            <a:ext cx="9144000" cy="1285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Results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Successful Communication delivery:</a:t>
            </a:r>
          </a:p>
          <a:p>
            <a:pPr lvl="1"/>
            <a:r>
              <a:rPr lang="en-US" sz="1800" dirty="0" smtClean="0"/>
              <a:t>World Environment Day - 3 Million calls </a:t>
            </a:r>
          </a:p>
          <a:p>
            <a:pPr lvl="1"/>
            <a:r>
              <a:rPr lang="en-US" sz="1800" dirty="0" err="1" smtClean="0"/>
              <a:t>Diwali</a:t>
            </a:r>
            <a:r>
              <a:rPr lang="en-US" sz="1800" dirty="0" smtClean="0"/>
              <a:t> - 10.8 Million calls </a:t>
            </a:r>
          </a:p>
          <a:p>
            <a:pPr lvl="1"/>
            <a:r>
              <a:rPr lang="en-US" sz="1800" dirty="0" err="1" smtClean="0"/>
              <a:t>Holi</a:t>
            </a:r>
            <a:r>
              <a:rPr lang="en-US" sz="1800" dirty="0" smtClean="0"/>
              <a:t>  -  11.8 Million calls</a:t>
            </a:r>
          </a:p>
          <a:p>
            <a:pPr lvl="1"/>
            <a:r>
              <a:rPr lang="en-US" sz="1800" dirty="0" smtClean="0"/>
              <a:t>About 87.5% people heard the full social message successfully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Highly successful campaign compared to other initiatives taken by MPCB previously.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Drastic change has been observed in the state on the following festivals.</a:t>
            </a:r>
          </a:p>
          <a:p>
            <a:pPr lvl="1"/>
            <a:r>
              <a:rPr lang="en-US" sz="1800" b="1" dirty="0" err="1" smtClean="0"/>
              <a:t>Diwali</a:t>
            </a:r>
            <a:r>
              <a:rPr lang="en-US" sz="1800" dirty="0" smtClean="0"/>
              <a:t>  </a:t>
            </a:r>
            <a:r>
              <a:rPr lang="en-US" sz="1800" i="1" dirty="0" smtClean="0"/>
              <a:t>(Significant decrease in the level of air and noise pollution due to less use of fireworks)  </a:t>
            </a:r>
          </a:p>
          <a:p>
            <a:pPr lvl="1"/>
            <a:r>
              <a:rPr lang="en-US" sz="1800" b="1" dirty="0" err="1" smtClean="0"/>
              <a:t>Holi</a:t>
            </a:r>
            <a:r>
              <a:rPr lang="en-US" sz="1800" b="1" dirty="0" smtClean="0"/>
              <a:t>  </a:t>
            </a:r>
            <a:r>
              <a:rPr lang="en-US" sz="1800" i="1" dirty="0" smtClean="0"/>
              <a:t>(Less use of water and more use of natural / environment friendly </a:t>
            </a:r>
            <a:r>
              <a:rPr lang="en-US" sz="1800" i="1" dirty="0" err="1" smtClean="0"/>
              <a:t>colours</a:t>
            </a:r>
            <a:r>
              <a:rPr lang="en-US" sz="1800" i="1" dirty="0" smtClean="0"/>
              <a:t>)</a:t>
            </a:r>
            <a:endParaRPr lang="en-US" sz="1800" dirty="0" smtClean="0"/>
          </a:p>
          <a:p>
            <a:pPr lvl="1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RIYANKA  NAIK\My Documents\MarComm ACTIVITIES\About Netcore\Netcore logo\nerCORE-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77487" y="6324600"/>
            <a:ext cx="1466513" cy="533399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213992"/>
            <a:ext cx="9144000" cy="171507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IN" sz="8000" dirty="0" smtClean="0"/>
              <a:t>Thank You </a:t>
            </a:r>
            <a:endParaRPr lang="en-IN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491</Words>
  <Application>Microsoft Office PowerPoint</Application>
  <PresentationFormat>On-screen Show (4:3)</PresentationFormat>
  <Paragraphs>54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mBillionth Awards 2013 </vt:lpstr>
      <vt:lpstr>Background</vt:lpstr>
      <vt:lpstr>Objective </vt:lpstr>
      <vt:lpstr>Challenges</vt:lpstr>
      <vt:lpstr>Solutions Offered</vt:lpstr>
      <vt:lpstr>Execution</vt:lpstr>
      <vt:lpstr>Results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Maharashtra Awards 2013</dc:title>
  <dc:creator>Priyanka  Naik</dc:creator>
  <cp:lastModifiedBy>Priyanka  Naik</cp:lastModifiedBy>
  <cp:revision>86</cp:revision>
  <dcterms:created xsi:type="dcterms:W3CDTF">2013-04-08T12:37:54Z</dcterms:created>
  <dcterms:modified xsi:type="dcterms:W3CDTF">2013-05-14T10:38:10Z</dcterms:modified>
</cp:coreProperties>
</file>