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59" r:id="rId6"/>
    <p:sldId id="287" r:id="rId7"/>
    <p:sldId id="289" r:id="rId8"/>
    <p:sldId id="28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3" r:id="rId17"/>
    <p:sldId id="278" r:id="rId18"/>
    <p:sldId id="261" r:id="rId19"/>
    <p:sldId id="267" r:id="rId20"/>
    <p:sldId id="282" r:id="rId21"/>
    <p:sldId id="284" r:id="rId22"/>
    <p:sldId id="286" r:id="rId23"/>
    <p:sldId id="285" r:id="rId24"/>
    <p:sldId id="279" r:id="rId25"/>
    <p:sldId id="280" r:id="rId26"/>
    <p:sldId id="281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8" autoAdjust="0"/>
  </p:normalViewPr>
  <p:slideViewPr>
    <p:cSldViewPr>
      <p:cViewPr varScale="1">
        <p:scale>
          <a:sx n="65" d="100"/>
          <a:sy n="65" d="100"/>
        </p:scale>
        <p:origin x="-130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3D6C-8C33-4AD9-B095-296A3FA1F923}" type="datetimeFigureOut">
              <a:rPr lang="en-IN" smtClean="0"/>
              <a:pPr/>
              <a:t>25-04-2013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3F3D-55AD-4824-94D9-949EE6435FA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9A1A68-6852-4F4E-AA8E-7AF6A63C3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01FB6C-727A-481A-A5C3-F105A1061A0D}" type="datetimeFigureOut">
              <a:rPr lang="en-US" smtClean="0"/>
              <a:pPr/>
              <a:t>4/25/2013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ateway.mahaonline.gov.in/MOLSMS/services/PushSMS?wsd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s-integration.com/ozeki-ng-sms-gateway-download-software-3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s-integration.com/how-to-improve-corporate-communication-with-sms-technology-160.html" TargetMode="External"/><Relationship Id="rId2" Type="http://schemas.openxmlformats.org/officeDocument/2006/relationships/hyperlink" Target="http://www.sms-integration.com/ozeki-ng-sms-gateway-download-software-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s-integration.com/how-to-send-sms-from-your-network-management-system-47.html" TargetMode="External"/><Relationship Id="rId5" Type="http://schemas.openxmlformats.org/officeDocument/2006/relationships/hyperlink" Target="http://www.sms-integration.com/sms-reporting-systems-176.html" TargetMode="External"/><Relationship Id="rId4" Type="http://schemas.openxmlformats.org/officeDocument/2006/relationships/hyperlink" Target="http://www.sms-integration.com/sms-solution-for-field-force-reporting-179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543800" cy="2593975"/>
          </a:xfrm>
        </p:spPr>
        <p:txBody>
          <a:bodyPr/>
          <a:lstStyle/>
          <a:p>
            <a:r>
              <a:rPr lang="en-US" dirty="0" smtClean="0"/>
              <a:t>Presentation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61760" cy="1066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Maharashtra State’s SMS Gateway 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MOL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943600"/>
            <a:ext cx="2667000" cy="695422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534400" y="5699760"/>
            <a:ext cx="45720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A1A68-6852-4F4E-AA8E-7AF6A63C3BB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019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Forgot Password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1157" b="1695"/>
          <a:stretch>
            <a:fillRect/>
          </a:stretch>
        </p:blipFill>
        <p:spPr bwMode="auto">
          <a:xfrm>
            <a:off x="304800" y="15240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Password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" y="1614487"/>
            <a:ext cx="7439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Template creation for Message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5744" t="15436" r="26151" b="1566"/>
          <a:stretch>
            <a:fillRect/>
          </a:stretch>
        </p:blipFill>
        <p:spPr bwMode="auto">
          <a:xfrm>
            <a:off x="457200" y="14478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User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1"/>
            <a:ext cx="76962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5625" t="15678" r="26588" b="5720"/>
          <a:stretch>
            <a:fillRect/>
          </a:stretch>
        </p:blipFill>
        <p:spPr bwMode="auto">
          <a:xfrm>
            <a:off x="457200" y="15240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r>
              <a:rPr lang="en-US" sz="4000" dirty="0" smtClean="0"/>
              <a:t>Departmental Solutions- PUSH Web-Service for system generated 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Maharashtra State Excise, Dept.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Minute of Meeting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e-Complaint application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CM Dashboard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Digi</a:t>
            </a:r>
            <a:r>
              <a:rPr lang="en-US" sz="2000" dirty="0" smtClean="0"/>
              <a:t>-Gov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Lokrajaya Subscribe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Purchase Order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Alert &amp; Response Disaster Management System.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e-</a:t>
            </a:r>
            <a:r>
              <a:rPr lang="en-US" sz="2000" dirty="0" err="1" smtClean="0"/>
              <a:t>Pani</a:t>
            </a:r>
            <a:r>
              <a:rPr lang="en-US" sz="2000" dirty="0" smtClean="0"/>
              <a:t> application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IDOL application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Maharashtra </a:t>
            </a:r>
            <a:r>
              <a:rPr lang="en-US" sz="2000" dirty="0" err="1" smtClean="0"/>
              <a:t>Suger</a:t>
            </a:r>
            <a:r>
              <a:rPr lang="en-US" sz="2000" dirty="0" smtClean="0"/>
              <a:t> Information System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Finance department application</a:t>
            </a:r>
          </a:p>
          <a:p>
            <a:pPr marL="571500" indent="-457200">
              <a:buNone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Web-service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Web-service  URL</a:t>
            </a:r>
          </a:p>
          <a:p>
            <a:pPr>
              <a:buNone/>
            </a:pPr>
            <a:r>
              <a:rPr lang="en-IN" sz="2000" u="sng" dirty="0" smtClean="0">
                <a:hlinkClick r:id="rId2"/>
              </a:rPr>
              <a:t>http://gateway.mahaonline.gov.in/MOLSMS/services/PushSMS?wsdl</a:t>
            </a:r>
            <a:r>
              <a:rPr lang="en-IN" sz="2000" dirty="0" smtClean="0"/>
              <a:t> </a:t>
            </a:r>
          </a:p>
          <a:p>
            <a:endParaRPr lang="en-IN" sz="2000" dirty="0" smtClean="0"/>
          </a:p>
          <a:p>
            <a:r>
              <a:rPr lang="en-IN" sz="2000" dirty="0" smtClean="0"/>
              <a:t>Method name is </a:t>
            </a:r>
            <a:r>
              <a:rPr lang="en-IN" sz="2000" b="1" dirty="0" err="1" smtClean="0"/>
              <a:t>MOLPushSMS</a:t>
            </a:r>
            <a:r>
              <a:rPr lang="en-IN" sz="2000" b="1" dirty="0" smtClean="0"/>
              <a:t> </a:t>
            </a:r>
            <a:r>
              <a:rPr lang="en-IN" sz="2000" dirty="0" smtClean="0"/>
              <a:t>(</a:t>
            </a:r>
            <a:r>
              <a:rPr lang="en-IN" sz="2000" dirty="0" err="1" smtClean="0"/>
              <a:t>userName</a:t>
            </a:r>
            <a:r>
              <a:rPr lang="en-IN" sz="2000" dirty="0" smtClean="0"/>
              <a:t>, </a:t>
            </a:r>
            <a:r>
              <a:rPr lang="en-IN" sz="2000" dirty="0" err="1" smtClean="0"/>
              <a:t>passWord</a:t>
            </a:r>
            <a:r>
              <a:rPr lang="en-IN" sz="2000" dirty="0" smtClean="0"/>
              <a:t>, </a:t>
            </a:r>
            <a:r>
              <a:rPr lang="en-IN" sz="2000" dirty="0" err="1" smtClean="0"/>
              <a:t>strMobileNo</a:t>
            </a:r>
            <a:r>
              <a:rPr lang="en-IN" sz="2000" dirty="0" smtClean="0"/>
              <a:t>, </a:t>
            </a:r>
            <a:r>
              <a:rPr lang="en-IN" sz="2000" dirty="0" err="1" smtClean="0"/>
              <a:t>msgBody</a:t>
            </a:r>
            <a:r>
              <a:rPr lang="en-IN" sz="2000" dirty="0" smtClean="0"/>
              <a:t>, </a:t>
            </a:r>
            <a:r>
              <a:rPr lang="en-IN" sz="2000" dirty="0" err="1" smtClean="0"/>
              <a:t>smsId</a:t>
            </a:r>
            <a:r>
              <a:rPr lang="en-IN" sz="2000" dirty="0" smtClean="0"/>
              <a:t>, </a:t>
            </a:r>
            <a:r>
              <a:rPr lang="en-IN" sz="2000" dirty="0" err="1" smtClean="0"/>
              <a:t>langId</a:t>
            </a:r>
            <a:r>
              <a:rPr lang="en-IN" sz="2000" dirty="0" smtClean="0"/>
              <a:t>)</a:t>
            </a:r>
          </a:p>
          <a:p>
            <a:r>
              <a:rPr lang="en-IN" sz="2000" b="1" i="1" dirty="0" err="1" smtClean="0"/>
              <a:t>userName</a:t>
            </a:r>
            <a:r>
              <a:rPr lang="en-IN" sz="2000" i="1" dirty="0" smtClean="0"/>
              <a:t> : </a:t>
            </a:r>
            <a:r>
              <a:rPr lang="en-IN" sz="2000" dirty="0" err="1" smtClean="0"/>
              <a:t>cdacdemo</a:t>
            </a:r>
            <a:r>
              <a:rPr lang="en-IN" sz="2000" i="1" dirty="0" smtClean="0"/>
              <a:t> </a:t>
            </a:r>
            <a:endParaRPr lang="en-IN" sz="2000" dirty="0" smtClean="0"/>
          </a:p>
          <a:p>
            <a:r>
              <a:rPr lang="en-IN" sz="2000" b="1" i="1" dirty="0" err="1" smtClean="0"/>
              <a:t>passWord</a:t>
            </a:r>
            <a:r>
              <a:rPr lang="en-IN" sz="2000" i="1" dirty="0" smtClean="0"/>
              <a:t> : </a:t>
            </a:r>
            <a:r>
              <a:rPr lang="en-IN" sz="2000" dirty="0" err="1" smtClean="0"/>
              <a:t>xxxxxxx</a:t>
            </a:r>
            <a:endParaRPr lang="en-IN" sz="2000" dirty="0" smtClean="0"/>
          </a:p>
          <a:p>
            <a:r>
              <a:rPr lang="en-IN" sz="2000" b="1" dirty="0" err="1" smtClean="0"/>
              <a:t>strMobileNo</a:t>
            </a:r>
            <a:r>
              <a:rPr lang="en-IN" sz="2000" b="1" dirty="0" smtClean="0"/>
              <a:t> </a:t>
            </a:r>
            <a:r>
              <a:rPr lang="en-IN" sz="2000" dirty="0" smtClean="0"/>
              <a:t>: Mobile no should be </a:t>
            </a:r>
            <a:r>
              <a:rPr lang="en-IN" sz="2000" b="1" dirty="0" smtClean="0"/>
              <a:t>10</a:t>
            </a:r>
            <a:r>
              <a:rPr lang="en-IN" sz="2000" dirty="0" smtClean="0"/>
              <a:t> digits OR comma separated.</a:t>
            </a:r>
          </a:p>
          <a:p>
            <a:r>
              <a:rPr lang="en-IN" sz="2000" b="1" dirty="0" err="1" smtClean="0"/>
              <a:t>msgBody</a:t>
            </a:r>
            <a:r>
              <a:rPr lang="en-IN" sz="2000" b="1" dirty="0" smtClean="0"/>
              <a:t> </a:t>
            </a:r>
            <a:r>
              <a:rPr lang="en-IN" sz="2000" dirty="0" smtClean="0"/>
              <a:t>: Message body </a:t>
            </a:r>
            <a:r>
              <a:rPr lang="en-IN" sz="2000" i="1" dirty="0" smtClean="0"/>
              <a:t>(</a:t>
            </a:r>
            <a:r>
              <a:rPr lang="en-IN" sz="2000" i="1" dirty="0" err="1" smtClean="0"/>
              <a:t>i.e</a:t>
            </a:r>
            <a:r>
              <a:rPr lang="en-IN" sz="2000" i="1" dirty="0" smtClean="0"/>
              <a:t> </a:t>
            </a:r>
            <a:r>
              <a:rPr lang="en-IN" sz="2000" b="1" i="1" dirty="0" smtClean="0"/>
              <a:t>UTF-8</a:t>
            </a:r>
            <a:r>
              <a:rPr lang="en-IN" sz="2000" i="1" dirty="0" smtClean="0"/>
              <a:t> support)</a:t>
            </a:r>
            <a:r>
              <a:rPr lang="en-IN" sz="2000" dirty="0" smtClean="0"/>
              <a:t> </a:t>
            </a:r>
          </a:p>
          <a:p>
            <a:r>
              <a:rPr lang="en-IN" sz="2000" b="1" dirty="0" err="1" smtClean="0"/>
              <a:t>smsId</a:t>
            </a:r>
            <a:r>
              <a:rPr lang="en-IN" sz="2000" b="1" dirty="0" smtClean="0"/>
              <a:t> </a:t>
            </a:r>
            <a:r>
              <a:rPr lang="en-IN" sz="2000" dirty="0" smtClean="0"/>
              <a:t>: 0 (by default pass zero value only for system generated SMS like registration, verification &amp; etc...).</a:t>
            </a:r>
          </a:p>
          <a:p>
            <a:r>
              <a:rPr lang="en-IN" sz="2000" b="1" dirty="0" err="1" smtClean="0"/>
              <a:t>langId</a:t>
            </a:r>
            <a:r>
              <a:rPr lang="en-IN" sz="2000" dirty="0" smtClean="0"/>
              <a:t>: 1- for CDAC and 2- for TCIL service provider </a:t>
            </a:r>
          </a:p>
          <a:p>
            <a:r>
              <a:rPr lang="en-IN" sz="2000" b="1" dirty="0" smtClean="0"/>
              <a:t>CDAC</a:t>
            </a:r>
            <a:r>
              <a:rPr lang="en-IN" sz="2000" dirty="0" smtClean="0"/>
              <a:t> &amp; </a:t>
            </a:r>
            <a:r>
              <a:rPr lang="en-IN" sz="2000" b="1" dirty="0" smtClean="0"/>
              <a:t>TCIL</a:t>
            </a:r>
            <a:r>
              <a:rPr lang="en-IN" sz="2000" dirty="0" smtClean="0"/>
              <a:t> are supporting bi-lingual language.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 Solutions- PULL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Public Health Department (</a:t>
            </a:r>
            <a:r>
              <a:rPr lang="en-US" sz="2000" b="1" dirty="0" smtClean="0"/>
              <a:t>PHD, MMU, SHP </a:t>
            </a:r>
            <a:r>
              <a:rPr lang="en-US" sz="2000" dirty="0" smtClean="0"/>
              <a:t>&amp; </a:t>
            </a:r>
            <a:r>
              <a:rPr lang="en-US" sz="2000" b="1" dirty="0" smtClean="0"/>
              <a:t>PHC</a:t>
            </a:r>
            <a:r>
              <a:rPr lang="en-US" sz="2000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e-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Bhoomi</a:t>
            </a:r>
            <a:r>
              <a:rPr lang="en-US" sz="2000" dirty="0" smtClean="0"/>
              <a:t> application (</a:t>
            </a:r>
            <a:r>
              <a:rPr lang="en-US" sz="2000" b="1" dirty="0" err="1" smtClean="0"/>
              <a:t>eMB</a:t>
            </a:r>
            <a:r>
              <a:rPr lang="en-US" sz="2000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State Transport Department (</a:t>
            </a:r>
            <a:r>
              <a:rPr lang="en-US" sz="2000" b="1" dirty="0" smtClean="0"/>
              <a:t>RTO</a:t>
            </a:r>
            <a:r>
              <a:rPr lang="en-US" sz="2000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Property Tax &amp; Water Bill (</a:t>
            </a:r>
            <a:r>
              <a:rPr lang="en-US" sz="2000" b="1" dirty="0" smtClean="0"/>
              <a:t>MNET</a:t>
            </a:r>
            <a:r>
              <a:rPr lang="en-US" sz="2000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IN" sz="2000" dirty="0" smtClean="0"/>
              <a:t>State Resident Data Hub (</a:t>
            </a:r>
            <a:r>
              <a:rPr lang="en-IN" sz="2000" b="1" dirty="0" smtClean="0"/>
              <a:t>SRDH</a:t>
            </a:r>
            <a:r>
              <a:rPr lang="en-IN" sz="2000" dirty="0" smtClean="0"/>
              <a:t>) of Aadhar</a:t>
            </a:r>
          </a:p>
          <a:p>
            <a:pPr marL="571500" indent="-457200">
              <a:buFont typeface="+mj-lt"/>
              <a:buAutoNum type="arabicPeriod"/>
            </a:pPr>
            <a:r>
              <a:rPr lang="en-IN" sz="2000" dirty="0" smtClean="0"/>
              <a:t>Institute of Distance &amp; Open Learning (</a:t>
            </a:r>
            <a:r>
              <a:rPr lang="en-IN" sz="2000" b="1" dirty="0" smtClean="0"/>
              <a:t>IDOL</a:t>
            </a:r>
            <a:r>
              <a:rPr lang="en-IN" sz="2000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IN" sz="2000" dirty="0" smtClean="0"/>
              <a:t>Document Journey Management System (</a:t>
            </a:r>
            <a:r>
              <a:rPr lang="en-IN" sz="2000" b="1" dirty="0" smtClean="0"/>
              <a:t>DJMS</a:t>
            </a:r>
            <a:r>
              <a:rPr lang="en-IN" sz="2000" dirty="0" smtClean="0"/>
              <a:t>) and File Status Tracking. 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Health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Hospital Program Pull SMS (PHD)</a:t>
            </a:r>
            <a:endParaRPr lang="en-IN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Objective:</a:t>
            </a:r>
          </a:p>
          <a:p>
            <a:r>
              <a:rPr lang="en-US" dirty="0" smtClean="0"/>
              <a:t>To gather information on a daily basis about various parameters from Hospitals. </a:t>
            </a:r>
          </a:p>
          <a:p>
            <a:endParaRPr lang="en-IN" dirty="0" smtClean="0"/>
          </a:p>
          <a:p>
            <a:pPr>
              <a:buNone/>
            </a:pPr>
            <a:r>
              <a:rPr lang="en-US" b="1" i="1" u="sng" dirty="0" smtClean="0"/>
              <a:t>Coverage:</a:t>
            </a:r>
            <a:endParaRPr lang="en-IN" dirty="0" smtClean="0"/>
          </a:p>
          <a:p>
            <a:r>
              <a:rPr lang="en-US" dirty="0" smtClean="0"/>
              <a:t>All District Hospitals, General Hospitals, Women Hospitals, Sub-District Hospitals and Rural Hospitals.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Frequency:</a:t>
            </a:r>
            <a:endParaRPr lang="en-IN" b="1" dirty="0" smtClean="0"/>
          </a:p>
          <a:p>
            <a:r>
              <a:rPr lang="en-US" dirty="0" smtClean="0"/>
              <a:t>Once daily at 9 A.M.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Health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i="1" u="sng" dirty="0" smtClean="0"/>
              <a:t>Responsibility:</a:t>
            </a:r>
            <a:endParaRPr lang="en-IN" b="1" dirty="0" smtClean="0"/>
          </a:p>
          <a:p>
            <a:r>
              <a:rPr lang="en-US" dirty="0" smtClean="0"/>
              <a:t>PHC Medical Officer-In-Charge</a:t>
            </a:r>
          </a:p>
          <a:p>
            <a:endParaRPr lang="en-IN" dirty="0" smtClean="0"/>
          </a:p>
          <a:p>
            <a:pPr>
              <a:buNone/>
            </a:pPr>
            <a:r>
              <a:rPr lang="en-US" b="1" i="1" u="sng" dirty="0" smtClean="0"/>
              <a:t>Format:</a:t>
            </a:r>
            <a:endParaRPr lang="en-IN" b="1" dirty="0" smtClean="0"/>
          </a:p>
          <a:p>
            <a:pPr>
              <a:buNone/>
            </a:pPr>
            <a:r>
              <a:rPr lang="en-US" b="1" dirty="0" smtClean="0"/>
              <a:t>PHD </a:t>
            </a:r>
            <a:r>
              <a:rPr lang="en-US" dirty="0" smtClean="0"/>
              <a:t>1203 </a:t>
            </a:r>
            <a:r>
              <a:rPr lang="en-US" b="1" dirty="0" smtClean="0"/>
              <a:t>OPDO</a:t>
            </a:r>
            <a:r>
              <a:rPr lang="en-US" dirty="0" smtClean="0"/>
              <a:t> 13 </a:t>
            </a:r>
            <a:r>
              <a:rPr lang="en-US" b="1" dirty="0" smtClean="0"/>
              <a:t>OPDN</a:t>
            </a:r>
            <a:r>
              <a:rPr lang="en-US" dirty="0" smtClean="0"/>
              <a:t> 400 </a:t>
            </a:r>
            <a:r>
              <a:rPr lang="en-US" b="1" dirty="0" smtClean="0"/>
              <a:t>IPDO</a:t>
            </a:r>
            <a:r>
              <a:rPr lang="en-US" dirty="0" smtClean="0"/>
              <a:t> 57 </a:t>
            </a:r>
            <a:r>
              <a:rPr lang="en-US" b="1" dirty="0" smtClean="0"/>
              <a:t>IPDN</a:t>
            </a:r>
            <a:r>
              <a:rPr lang="en-US" dirty="0" smtClean="0"/>
              <a:t> 10 </a:t>
            </a:r>
            <a:r>
              <a:rPr lang="en-US" b="1" dirty="0" smtClean="0"/>
              <a:t>DIS</a:t>
            </a:r>
            <a:r>
              <a:rPr lang="en-US" dirty="0" smtClean="0"/>
              <a:t> 20 </a:t>
            </a:r>
            <a:r>
              <a:rPr lang="en-US" b="1" dirty="0" smtClean="0"/>
              <a:t>RO</a:t>
            </a:r>
            <a:r>
              <a:rPr lang="en-US" dirty="0" smtClean="0"/>
              <a:t> 1 </a:t>
            </a:r>
            <a:r>
              <a:rPr lang="en-US" b="1" dirty="0" smtClean="0"/>
              <a:t>RI</a:t>
            </a:r>
            <a:r>
              <a:rPr lang="en-US" dirty="0" smtClean="0"/>
              <a:t> 3 </a:t>
            </a:r>
            <a:r>
              <a:rPr lang="en-US" b="1" dirty="0" smtClean="0"/>
              <a:t>DTH</a:t>
            </a:r>
            <a:r>
              <a:rPr lang="en-US" dirty="0" smtClean="0"/>
              <a:t> 3 </a:t>
            </a:r>
            <a:r>
              <a:rPr lang="en-US" b="1" dirty="0" smtClean="0"/>
              <a:t>DEL</a:t>
            </a:r>
            <a:r>
              <a:rPr lang="en-US" dirty="0" smtClean="0"/>
              <a:t> 50 </a:t>
            </a:r>
            <a:r>
              <a:rPr lang="en-US" b="1" dirty="0" smtClean="0"/>
              <a:t>IUDSB</a:t>
            </a:r>
            <a:r>
              <a:rPr lang="en-US" dirty="0" smtClean="0"/>
              <a:t> 2 </a:t>
            </a:r>
            <a:r>
              <a:rPr lang="en-US" b="1" dirty="0" smtClean="0"/>
              <a:t>LSCS</a:t>
            </a:r>
            <a:r>
              <a:rPr lang="en-US" dirty="0" smtClean="0"/>
              <a:t> 25 </a:t>
            </a:r>
            <a:r>
              <a:rPr lang="en-US" b="1" dirty="0" smtClean="0"/>
              <a:t>MS</a:t>
            </a:r>
            <a:r>
              <a:rPr lang="en-US" dirty="0" smtClean="0"/>
              <a:t> 10 </a:t>
            </a:r>
            <a:r>
              <a:rPr lang="en-US" b="1" dirty="0" smtClean="0"/>
              <a:t>NICUA</a:t>
            </a:r>
            <a:r>
              <a:rPr lang="en-US" dirty="0" smtClean="0"/>
              <a:t> 5 </a:t>
            </a:r>
            <a:r>
              <a:rPr lang="en-US" b="1" dirty="0" smtClean="0"/>
              <a:t>NICUD</a:t>
            </a:r>
            <a:r>
              <a:rPr lang="en-US" dirty="0" smtClean="0"/>
              <a:t> 1 </a:t>
            </a:r>
            <a:r>
              <a:rPr lang="en-US" b="1" dirty="0" smtClean="0"/>
              <a:t>PM</a:t>
            </a:r>
            <a:r>
              <a:rPr lang="en-US" dirty="0" smtClean="0"/>
              <a:t> 20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Above message send on MahaOnline long code </a:t>
            </a:r>
            <a:r>
              <a:rPr lang="en-IN" b="1" dirty="0" smtClean="0"/>
              <a:t>9222200022</a:t>
            </a:r>
            <a:r>
              <a:rPr lang="en-IN" dirty="0" smtClean="0"/>
              <a:t>. </a:t>
            </a:r>
          </a:p>
          <a:p>
            <a:pPr>
              <a:buNone/>
            </a:pPr>
            <a:endParaRPr lang="en-US" b="1" i="1" u="sng" dirty="0" smtClean="0"/>
          </a:p>
          <a:p>
            <a:pPr>
              <a:buNone/>
            </a:pPr>
            <a:r>
              <a:rPr lang="en-US" b="1" i="1" u="sng" dirty="0" smtClean="0"/>
              <a:t>Acknowledgment:</a:t>
            </a:r>
          </a:p>
          <a:p>
            <a:r>
              <a:rPr lang="en-US" dirty="0" smtClean="0"/>
              <a:t>User will receive response of acknowledgment with unique token number from SMS Gateway.     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SMS Gateway Solution by MahaOnline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PUSH-data sent to respective end user from application or Web-service</a:t>
            </a:r>
            <a:r>
              <a:rPr lang="en-US" dirty="0" smtClean="0"/>
              <a:t>  through SMS,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PULL Data</a:t>
            </a:r>
            <a:r>
              <a:rPr lang="en-US" dirty="0" smtClean="0"/>
              <a:t> service–data received from various end user(citizen or departmental user) through SMS to MahaOnline long code or CDAC short code.</a:t>
            </a:r>
          </a:p>
          <a:p>
            <a:r>
              <a:rPr lang="en-US" u="sng" dirty="0" smtClean="0"/>
              <a:t>MIS</a:t>
            </a:r>
            <a:r>
              <a:rPr lang="en-US" dirty="0" smtClean="0"/>
              <a:t> SMS Report</a:t>
            </a:r>
          </a:p>
          <a:p>
            <a:r>
              <a:rPr lang="en-US" dirty="0" smtClean="0"/>
              <a:t>Server Infrastructure hosted in MH SDC</a:t>
            </a:r>
          </a:p>
          <a:p>
            <a:r>
              <a:rPr lang="en-US" dirty="0" smtClean="0"/>
              <a:t>Technology used : Java, Web-service, </a:t>
            </a:r>
            <a:r>
              <a:rPr lang="en-US" dirty="0" err="1" smtClean="0"/>
              <a:t>RESTFul</a:t>
            </a:r>
            <a:r>
              <a:rPr lang="en-US" dirty="0" smtClean="0"/>
              <a:t> Web-service, </a:t>
            </a:r>
            <a:r>
              <a:rPr lang="en-US" dirty="0" err="1" smtClean="0"/>
              <a:t>MySQL</a:t>
            </a:r>
            <a:r>
              <a:rPr lang="en-US" dirty="0" smtClean="0"/>
              <a:t> &amp; SQL Server-2008 </a:t>
            </a:r>
          </a:p>
          <a:p>
            <a:r>
              <a:rPr lang="en-US" dirty="0" smtClean="0"/>
              <a:t>Long Code : 9222200022</a:t>
            </a:r>
          </a:p>
          <a:p>
            <a:r>
              <a:rPr lang="en-US" dirty="0" smtClean="0"/>
              <a:t>Sender Name : TA-MAHAOL</a:t>
            </a:r>
          </a:p>
          <a:p>
            <a:r>
              <a:rPr lang="en-US" dirty="0" smtClean="0"/>
              <a:t>Short Code : 166 / 51969</a:t>
            </a:r>
          </a:p>
          <a:p>
            <a:r>
              <a:rPr lang="en-US" dirty="0" smtClean="0"/>
              <a:t>Sender Name: TD-MAHGOV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898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>
            <a:normAutofit fontScale="90000"/>
          </a:bodyPr>
          <a:lstStyle/>
          <a:p>
            <a:pPr marL="571500" indent="-457200"/>
            <a:r>
              <a:rPr lang="en-US" sz="4800" dirty="0" smtClean="0"/>
              <a:t>State Transport Department (</a:t>
            </a:r>
            <a:r>
              <a:rPr lang="en-US" sz="4800" b="1" dirty="0" smtClean="0"/>
              <a:t>RTO</a:t>
            </a:r>
            <a:r>
              <a:rPr lang="en-US" sz="48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r>
              <a:rPr lang="en-US" b="1" dirty="0" smtClean="0"/>
              <a:t>Complaint lodge by SMS</a:t>
            </a:r>
            <a:endParaRPr lang="en-US" b="1" i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Format:</a:t>
            </a:r>
            <a:endParaRPr lang="en-IN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RTO&lt;space&gt;Auto/Taxi&lt;space&gt;</a:t>
            </a:r>
            <a:r>
              <a:rPr lang="en-US" b="1" dirty="0" err="1" smtClean="0"/>
              <a:t>VehicalNo</a:t>
            </a:r>
            <a:r>
              <a:rPr lang="en-US" b="1" dirty="0" smtClean="0"/>
              <a:t>&lt;space&gt;Reason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e.g. </a:t>
            </a:r>
          </a:p>
          <a:p>
            <a:pPr>
              <a:buNone/>
            </a:pPr>
            <a:r>
              <a:rPr lang="en-US" b="1" dirty="0" smtClean="0"/>
              <a:t>RTO T 03 AS 3080 RF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Send on MahaOnline long code 9222200022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77200" cy="1417638"/>
          </a:xfrm>
        </p:spPr>
        <p:txBody>
          <a:bodyPr>
            <a:normAutofit fontScale="90000"/>
          </a:bodyPr>
          <a:lstStyle/>
          <a:p>
            <a:pPr marL="571500" indent="-457200"/>
            <a:r>
              <a:rPr lang="en-IN" sz="4800" dirty="0" smtClean="0"/>
              <a:t/>
            </a:r>
            <a:br>
              <a:rPr lang="en-IN" sz="4800" dirty="0" smtClean="0"/>
            </a:br>
            <a:r>
              <a:rPr lang="en-IN" sz="4800" dirty="0" smtClean="0"/>
              <a:t>State Resident Data Hub (</a:t>
            </a:r>
            <a:r>
              <a:rPr lang="en-IN" sz="4800" b="1" dirty="0" smtClean="0"/>
              <a:t>SRDH</a:t>
            </a:r>
            <a:r>
              <a:rPr lang="en-IN" sz="4800" dirty="0" smtClean="0"/>
              <a:t>) of Aadhar</a:t>
            </a:r>
            <a:br>
              <a:rPr lang="en-IN" sz="4800" dirty="0" smtClean="0"/>
            </a:b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r>
              <a:rPr lang="en-US" b="1" dirty="0" smtClean="0"/>
              <a:t>Getting UID number by using PULL SMS</a:t>
            </a:r>
          </a:p>
          <a:p>
            <a:r>
              <a:rPr lang="en-US" b="1" dirty="0" smtClean="0"/>
              <a:t>Seeding UID number with Citizen Services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Format:</a:t>
            </a:r>
            <a:endParaRPr lang="en-IN" b="1" dirty="0" smtClean="0"/>
          </a:p>
          <a:p>
            <a:r>
              <a:rPr lang="en-US" dirty="0" smtClean="0"/>
              <a:t>SRDH&lt;space&gt;MYUID</a:t>
            </a:r>
          </a:p>
          <a:p>
            <a:r>
              <a:rPr lang="en-IN" dirty="0" smtClean="0"/>
              <a:t>SRDH&lt;space&gt;SEEDUID&lt;space&gt;LPG&lt;space&gt;987653</a:t>
            </a:r>
          </a:p>
          <a:p>
            <a:r>
              <a:rPr lang="en-IN" dirty="0" smtClean="0"/>
              <a:t>SRDH&lt;space&gt;SEEDUID&lt;space&gt;PDS&lt;space&gt;67542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i="1" dirty="0" smtClean="0"/>
              <a:t>e.g. </a:t>
            </a:r>
          </a:p>
          <a:p>
            <a:pPr>
              <a:buNone/>
            </a:pPr>
            <a:r>
              <a:rPr lang="en-US" b="1" dirty="0" smtClean="0"/>
              <a:t>SRDH MYUID</a:t>
            </a:r>
          </a:p>
          <a:p>
            <a:pPr>
              <a:buNone/>
            </a:pPr>
            <a:r>
              <a:rPr lang="en-US" dirty="0" smtClean="0"/>
              <a:t>Send on MahaOnline long code </a:t>
            </a:r>
            <a:r>
              <a:rPr lang="en-US" b="1" dirty="0" smtClean="0"/>
              <a:t>9222200022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763000" cy="990600"/>
          </a:xfrm>
        </p:spPr>
        <p:txBody>
          <a:bodyPr>
            <a:normAutofit fontScale="90000"/>
          </a:bodyPr>
          <a:lstStyle/>
          <a:p>
            <a:pPr marL="571500" indent="-457200"/>
            <a:r>
              <a:rPr lang="en-IN" sz="4800" dirty="0" smtClean="0"/>
              <a:t/>
            </a:r>
            <a:br>
              <a:rPr lang="en-IN" sz="4800" dirty="0" smtClean="0"/>
            </a:br>
            <a:r>
              <a:rPr lang="en-IN" sz="4800" dirty="0" smtClean="0"/>
              <a:t>e-</a:t>
            </a:r>
            <a:r>
              <a:rPr lang="en-IN" sz="4800" dirty="0" err="1" smtClean="0"/>
              <a:t>Maha</a:t>
            </a:r>
            <a:r>
              <a:rPr lang="en-IN" sz="4800" dirty="0" smtClean="0"/>
              <a:t> </a:t>
            </a:r>
            <a:r>
              <a:rPr lang="en-IN" sz="4800" dirty="0" err="1" smtClean="0"/>
              <a:t>Bhoomi</a:t>
            </a:r>
            <a:r>
              <a:rPr lang="en-IN" sz="4800" dirty="0" smtClean="0"/>
              <a:t> (</a:t>
            </a:r>
            <a:r>
              <a:rPr lang="en-IN" sz="4800" b="1" dirty="0" err="1" smtClean="0"/>
              <a:t>eMB</a:t>
            </a:r>
            <a:r>
              <a:rPr lang="en-IN" sz="4800" dirty="0" smtClean="0"/>
              <a:t>) department </a:t>
            </a:r>
            <a:br>
              <a:rPr lang="en-IN" sz="4800" dirty="0" smtClean="0"/>
            </a:b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en-IN" dirty="0" smtClean="0"/>
              <a:t>1. </a:t>
            </a:r>
            <a:r>
              <a:rPr lang="en-IN" dirty="0" err="1" smtClean="0"/>
              <a:t>Talathi</a:t>
            </a:r>
            <a:r>
              <a:rPr lang="en-IN" dirty="0" smtClean="0"/>
              <a:t> will send SMS to MahaOnline long code</a:t>
            </a:r>
            <a:r>
              <a:rPr lang="en-US" dirty="0" smtClean="0"/>
              <a:t> </a:t>
            </a:r>
            <a:endParaRPr lang="en-IN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b="1" dirty="0" err="1" smtClean="0"/>
              <a:t>eMB</a:t>
            </a:r>
            <a:r>
              <a:rPr lang="en-US" b="1" dirty="0" smtClean="0"/>
              <a:t>&lt;space&gt;&lt;8-digits village code</a:t>
            </a:r>
            <a:r>
              <a:rPr lang="en-US" dirty="0" smtClean="0"/>
              <a:t>&gt;  </a:t>
            </a:r>
            <a:endParaRPr lang="en-IN" dirty="0" smtClean="0"/>
          </a:p>
          <a:p>
            <a:pPr marL="571500" indent="-457200">
              <a:buNone/>
            </a:pPr>
            <a:r>
              <a:rPr lang="en-US" dirty="0" smtClean="0"/>
              <a:t>2. SMS Gateway will push message to e-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Bhoomi</a:t>
            </a:r>
            <a:r>
              <a:rPr lang="en-US" dirty="0" smtClean="0"/>
              <a:t> application by using web-service.</a:t>
            </a:r>
          </a:p>
          <a:p>
            <a:pPr marL="571500" indent="-457200">
              <a:buNone/>
            </a:pPr>
            <a:r>
              <a:rPr lang="en-US" dirty="0" smtClean="0"/>
              <a:t>3.  e-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Bhoomi</a:t>
            </a:r>
            <a:r>
              <a:rPr lang="en-US" dirty="0" smtClean="0"/>
              <a:t> response to MOL SMS Gateway</a:t>
            </a:r>
          </a:p>
          <a:p>
            <a:pPr marL="571500" indent="-457200">
              <a:buNone/>
            </a:pPr>
            <a:r>
              <a:rPr lang="en-US" dirty="0" smtClean="0"/>
              <a:t>4.  </a:t>
            </a:r>
            <a:r>
              <a:rPr lang="en-US" dirty="0" err="1" smtClean="0"/>
              <a:t>Talathi</a:t>
            </a:r>
            <a:r>
              <a:rPr lang="en-US" dirty="0" smtClean="0"/>
              <a:t> will receive SMS e.g.  (Village code, request id, Send for Confirmation (SFC)?)      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    Message look like (</a:t>
            </a:r>
            <a:r>
              <a:rPr lang="en-US" dirty="0" err="1" smtClean="0"/>
              <a:t>eMB</a:t>
            </a:r>
            <a:r>
              <a:rPr lang="en-US" dirty="0" smtClean="0"/>
              <a:t> 03050600, 451, SFC?)</a:t>
            </a:r>
            <a:endParaRPr lang="en-IN" dirty="0" smtClean="0"/>
          </a:p>
          <a:p>
            <a:pPr lvl="0">
              <a:buNone/>
            </a:pPr>
            <a:r>
              <a:rPr lang="en-IN" dirty="0" smtClean="0"/>
              <a:t>5.   </a:t>
            </a:r>
            <a:r>
              <a:rPr lang="en-US" dirty="0" err="1" smtClean="0"/>
              <a:t>Talathi</a:t>
            </a:r>
            <a:r>
              <a:rPr lang="en-US" dirty="0" smtClean="0"/>
              <a:t> will update the message  </a:t>
            </a:r>
            <a:endParaRPr lang="en-IN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eMB</a:t>
            </a:r>
            <a:r>
              <a:rPr lang="en-US" b="1" dirty="0" smtClean="0"/>
              <a:t>&lt;space&gt;&lt;8-digits village code&gt;, &lt;request-id&gt;, YES</a:t>
            </a:r>
            <a:endParaRPr lang="en-IN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90600"/>
          </a:xfrm>
        </p:spPr>
        <p:txBody>
          <a:bodyPr>
            <a:normAutofit fontScale="90000"/>
          </a:bodyPr>
          <a:lstStyle/>
          <a:p>
            <a:pPr marL="571500" indent="-457200"/>
            <a:r>
              <a:rPr lang="en-IN" sz="4800" dirty="0" smtClean="0"/>
              <a:t>e-</a:t>
            </a:r>
            <a:r>
              <a:rPr lang="en-IN" sz="4800" dirty="0" err="1" smtClean="0"/>
              <a:t>Maha</a:t>
            </a:r>
            <a:r>
              <a:rPr lang="en-IN" sz="4800" dirty="0" smtClean="0"/>
              <a:t> </a:t>
            </a:r>
            <a:r>
              <a:rPr lang="en-IN" sz="4800" dirty="0" err="1" smtClean="0"/>
              <a:t>Bhoomi</a:t>
            </a:r>
            <a:r>
              <a:rPr lang="en-IN" sz="4800" dirty="0" smtClean="0"/>
              <a:t> (</a:t>
            </a:r>
            <a:r>
              <a:rPr lang="en-IN" sz="4800" b="1" dirty="0" err="1" smtClean="0"/>
              <a:t>eMB</a:t>
            </a:r>
            <a:r>
              <a:rPr lang="en-IN" sz="4800" dirty="0" smtClean="0"/>
              <a:t>) department </a:t>
            </a:r>
            <a:br>
              <a:rPr lang="en-IN" sz="4800" dirty="0" smtClean="0"/>
            </a:b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pPr marL="571500" indent="-45720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Talathi</a:t>
            </a:r>
            <a:r>
              <a:rPr lang="en-US" dirty="0" smtClean="0"/>
              <a:t> will finally receive e-Mutation number by using SMS</a:t>
            </a:r>
          </a:p>
          <a:p>
            <a:r>
              <a:rPr lang="en-US" dirty="0" smtClean="0"/>
              <a:t>e.g.  (village code, request id, mutation number)</a:t>
            </a:r>
            <a:endParaRPr lang="en-IN" dirty="0" smtClean="0"/>
          </a:p>
          <a:p>
            <a:r>
              <a:rPr lang="en-US" dirty="0" smtClean="0"/>
              <a:t>(03050600,451,75)</a:t>
            </a:r>
            <a:endParaRPr lang="en-IN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3820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Public Health Department </a:t>
            </a:r>
          </a:p>
          <a:p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20265" t="14195" r="3052" b="4661"/>
          <a:stretch>
            <a:fillRect/>
          </a:stretch>
        </p:blipFill>
        <p:spPr bwMode="auto">
          <a:xfrm>
            <a:off x="152400" y="12954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96200" cy="5638800"/>
          </a:xfrm>
        </p:spPr>
        <p:txBody>
          <a:bodyPr>
            <a:noAutofit/>
          </a:bodyPr>
          <a:lstStyle/>
          <a:p>
            <a:r>
              <a:rPr lang="en-US" dirty="0" smtClean="0"/>
              <a:t>Department of Information Technology </a:t>
            </a:r>
          </a:p>
          <a:p>
            <a:endParaRPr lang="en-US" b="1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14407" b="5508"/>
          <a:stretch>
            <a:fillRect/>
          </a:stretch>
        </p:blipFill>
        <p:spPr bwMode="auto">
          <a:xfrm>
            <a:off x="609600" y="19050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 Report-DIT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82000" cy="5867400"/>
          </a:xfrm>
        </p:spPr>
        <p:txBody>
          <a:bodyPr>
            <a:noAutofit/>
          </a:bodyPr>
          <a:lstStyle/>
          <a:p>
            <a:endParaRPr lang="en-US" b="1" dirty="0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20267" t="14407" b="12924"/>
          <a:stretch>
            <a:fillRect/>
          </a:stretch>
        </p:blipFill>
        <p:spPr bwMode="auto">
          <a:xfrm>
            <a:off x="228600" y="12954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20148" t="14407" b="13347"/>
          <a:stretch>
            <a:fillRect/>
          </a:stretch>
        </p:blipFill>
        <p:spPr bwMode="auto">
          <a:xfrm>
            <a:off x="228600" y="4191000"/>
            <a:ext cx="80772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85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148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r>
              <a:rPr lang="en-US" dirty="0" smtClean="0"/>
              <a:t>Salient Features of SMS Gateway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Authentication, Authorization &amp; Audit Trail </a:t>
            </a:r>
            <a:r>
              <a:rPr lang="en-US" dirty="0" smtClean="0"/>
              <a:t>Maintained </a:t>
            </a:r>
            <a:endParaRPr lang="en-US" dirty="0" smtClean="0"/>
          </a:p>
          <a:p>
            <a:r>
              <a:rPr lang="en-US" dirty="0" smtClean="0"/>
              <a:t>New User Creation</a:t>
            </a:r>
          </a:p>
          <a:p>
            <a:r>
              <a:rPr lang="en-US" dirty="0" smtClean="0"/>
              <a:t>New Group Creation– new group can be created to map multiple </a:t>
            </a:r>
            <a:r>
              <a:rPr lang="en-US" dirty="0" smtClean="0"/>
              <a:t>users </a:t>
            </a:r>
            <a:r>
              <a:rPr lang="en-US" dirty="0" smtClean="0"/>
              <a:t>under same group</a:t>
            </a:r>
          </a:p>
          <a:p>
            <a:r>
              <a:rPr lang="en-US" dirty="0" smtClean="0"/>
              <a:t>Unicode Support- the SMS  gateway  is </a:t>
            </a:r>
            <a:r>
              <a:rPr lang="en-US" dirty="0" smtClean="0"/>
              <a:t>in bi-lingual </a:t>
            </a:r>
            <a:r>
              <a:rPr lang="en-US" dirty="0" smtClean="0"/>
              <a:t>form </a:t>
            </a:r>
          </a:p>
          <a:p>
            <a:r>
              <a:rPr lang="en-US" dirty="0" smtClean="0"/>
              <a:t>Simple and User Friendly GUI</a:t>
            </a:r>
          </a:p>
          <a:p>
            <a:r>
              <a:rPr lang="en-US" dirty="0" smtClean="0"/>
              <a:t>Web-service Utility– can be </a:t>
            </a:r>
            <a:r>
              <a:rPr lang="en-US" dirty="0" smtClean="0"/>
              <a:t>integrated </a:t>
            </a:r>
            <a:r>
              <a:rPr lang="en-US" dirty="0" smtClean="0"/>
              <a:t>with  different </a:t>
            </a:r>
            <a:r>
              <a:rPr lang="en-US" dirty="0" smtClean="0"/>
              <a:t>applications </a:t>
            </a:r>
            <a:r>
              <a:rPr lang="en-US" dirty="0" smtClean="0"/>
              <a:t>through web-service</a:t>
            </a:r>
          </a:p>
          <a:p>
            <a:r>
              <a:rPr lang="en-US" dirty="0" smtClean="0"/>
              <a:t>Audit Trail Maintenance—audit trail report for each message log is </a:t>
            </a:r>
            <a:r>
              <a:rPr lang="en-US" dirty="0" smtClean="0"/>
              <a:t>maintained</a:t>
            </a:r>
            <a:endParaRPr lang="en-US" dirty="0" smtClean="0"/>
          </a:p>
          <a:p>
            <a:r>
              <a:rPr lang="en-US" dirty="0" smtClean="0"/>
              <a:t>MIS Report Generation– as per department requirement various MIS Reports </a:t>
            </a:r>
            <a:r>
              <a:rPr lang="en-US" dirty="0" smtClean="0"/>
              <a:t>are generated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871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u="sng" dirty="0" smtClean="0"/>
              <a:t>PUSH</a:t>
            </a:r>
            <a:r>
              <a:rPr lang="en-US" sz="2600" dirty="0" smtClean="0"/>
              <a:t> Services</a:t>
            </a:r>
          </a:p>
          <a:p>
            <a:pPr lvl="1"/>
            <a:r>
              <a:rPr lang="en-US" sz="2100" dirty="0" smtClean="0"/>
              <a:t>User Friendly GUI</a:t>
            </a:r>
          </a:p>
          <a:p>
            <a:pPr lvl="2"/>
            <a:r>
              <a:rPr lang="en-US" sz="2100" dirty="0" smtClean="0"/>
              <a:t>Sending Information</a:t>
            </a:r>
          </a:p>
          <a:p>
            <a:pPr lvl="2"/>
            <a:r>
              <a:rPr lang="en-US" sz="2100" dirty="0" smtClean="0"/>
              <a:t>Notices</a:t>
            </a:r>
          </a:p>
          <a:p>
            <a:pPr lvl="2"/>
            <a:r>
              <a:rPr lang="en-US" sz="2100" dirty="0" smtClean="0"/>
              <a:t>Updates &amp; Alert</a:t>
            </a:r>
          </a:p>
          <a:p>
            <a:pPr lvl="1"/>
            <a:r>
              <a:rPr lang="en-US" sz="2100" dirty="0" smtClean="0"/>
              <a:t>Web-service Utility</a:t>
            </a:r>
          </a:p>
          <a:p>
            <a:pPr lvl="2"/>
            <a:r>
              <a:rPr lang="en-US" sz="2100" dirty="0" smtClean="0"/>
              <a:t>Integrates </a:t>
            </a:r>
            <a:r>
              <a:rPr lang="en-US" sz="2100" dirty="0" smtClean="0"/>
              <a:t>with the Departmental Application to consume SMS gateway web-services e.g. System Generated SMS like Registration Alert, Verification  Code etc.</a:t>
            </a:r>
          </a:p>
          <a:p>
            <a:r>
              <a:rPr lang="en-US" sz="2600" u="sng" dirty="0" smtClean="0"/>
              <a:t>PULL</a:t>
            </a:r>
            <a:r>
              <a:rPr lang="en-US" sz="2600" dirty="0" smtClean="0"/>
              <a:t> Services</a:t>
            </a:r>
          </a:p>
          <a:p>
            <a:pPr lvl="1"/>
            <a:r>
              <a:rPr lang="en-US" sz="2100" dirty="0"/>
              <a:t>Keyword Registration e.g. PHD, SRDH, RTO etc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smtClean="0"/>
              <a:t>Finalize the message syntax</a:t>
            </a:r>
          </a:p>
          <a:p>
            <a:pPr lvl="1"/>
            <a:r>
              <a:rPr lang="en-US" sz="2100" dirty="0" smtClean="0"/>
              <a:t>User to send the message to MahaOnline long code (</a:t>
            </a:r>
            <a:r>
              <a:rPr lang="en-US" sz="2100" b="1" dirty="0" smtClean="0"/>
              <a:t>9222200022</a:t>
            </a:r>
            <a:r>
              <a:rPr lang="en-US" sz="2100" dirty="0" smtClean="0"/>
              <a:t>) or </a:t>
            </a:r>
          </a:p>
          <a:p>
            <a:pPr lvl="1">
              <a:buNone/>
            </a:pPr>
            <a:r>
              <a:rPr lang="en-US" sz="2100" dirty="0" smtClean="0"/>
              <a:t>CDAC short code (</a:t>
            </a:r>
            <a:r>
              <a:rPr lang="en-US" sz="2100" b="1" dirty="0" smtClean="0"/>
              <a:t>166</a:t>
            </a:r>
            <a:r>
              <a:rPr lang="en-US" sz="2100" dirty="0" smtClean="0"/>
              <a:t> / </a:t>
            </a:r>
            <a:r>
              <a:rPr lang="en-US" sz="2100" b="1" dirty="0" smtClean="0"/>
              <a:t>51969</a:t>
            </a:r>
            <a:r>
              <a:rPr lang="en-US" sz="2100" dirty="0" smtClean="0"/>
              <a:t>).</a:t>
            </a:r>
          </a:p>
          <a:p>
            <a:pPr lvl="1"/>
            <a:r>
              <a:rPr lang="en-US" sz="2100" dirty="0" smtClean="0"/>
              <a:t>User will receive an acknowledgment in response with unique token number.</a:t>
            </a:r>
          </a:p>
          <a:p>
            <a:r>
              <a:rPr lang="en-US" sz="2600" u="sng" dirty="0" smtClean="0"/>
              <a:t>MIS</a:t>
            </a:r>
            <a:r>
              <a:rPr lang="en-US" sz="2600" dirty="0" smtClean="0"/>
              <a:t> SMS Report</a:t>
            </a:r>
          </a:p>
          <a:p>
            <a:pPr lvl="1"/>
            <a:r>
              <a:rPr lang="en-US" sz="2100" dirty="0" smtClean="0"/>
              <a:t>Customized report which can be exported to Excel, PDF or can be printed </a:t>
            </a:r>
          </a:p>
          <a:p>
            <a:pPr lvl="1">
              <a:buNone/>
            </a:pPr>
            <a:r>
              <a:rPr lang="en-US" sz="2100" dirty="0" smtClean="0"/>
              <a:t>online. </a:t>
            </a:r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21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6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r>
              <a:rPr lang="en-US" dirty="0" smtClean="0"/>
              <a:t>SMS Gateway –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SUDHIR\OFFICIAL\SMS_PPT\CDAC\image\SMS-Gateway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305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r>
              <a:rPr lang="en-IN" dirty="0" smtClean="0"/>
              <a:t>Why to adopt SMS solutions in Governments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 marL="571500" indent="-457200"/>
            <a:r>
              <a:rPr lang="en-IN" dirty="0" smtClean="0"/>
              <a:t>The</a:t>
            </a:r>
            <a:r>
              <a:rPr lang="en-IN" sz="2000" dirty="0" smtClean="0"/>
              <a:t>re are several initiatives to adopt e-government functions based on the </a:t>
            </a:r>
            <a:r>
              <a:rPr lang="en-IN" sz="2000" b="1" dirty="0" smtClean="0"/>
              <a:t>Internet worldwide </a:t>
            </a:r>
            <a:r>
              <a:rPr lang="en-IN" sz="2000" dirty="0" smtClean="0"/>
              <a:t>even in developing countries to ensure </a:t>
            </a:r>
            <a:r>
              <a:rPr lang="en-IN" sz="2000" b="1" dirty="0" smtClean="0"/>
              <a:t>easy access</a:t>
            </a:r>
            <a:r>
              <a:rPr lang="en-IN" sz="2000" dirty="0" smtClean="0"/>
              <a:t> and </a:t>
            </a:r>
            <a:r>
              <a:rPr lang="en-IN" sz="2000" b="1" dirty="0" smtClean="0"/>
              <a:t>availability</a:t>
            </a:r>
            <a:r>
              <a:rPr lang="en-IN" sz="2000" dirty="0" smtClean="0"/>
              <a:t>. Very often these initiatives failed and among the reasons there were problems such as </a:t>
            </a:r>
            <a:r>
              <a:rPr lang="en-IN" sz="2000" b="1" dirty="0" smtClean="0"/>
              <a:t>low internet access</a:t>
            </a:r>
            <a:r>
              <a:rPr lang="en-IN" sz="2000" dirty="0" smtClean="0"/>
              <a:t>, </a:t>
            </a:r>
            <a:r>
              <a:rPr lang="en-IN" sz="2000" b="1" dirty="0" smtClean="0"/>
              <a:t>high Internet costs</a:t>
            </a:r>
            <a:r>
              <a:rPr lang="en-IN" sz="2000" dirty="0" smtClean="0"/>
              <a:t> and </a:t>
            </a:r>
            <a:r>
              <a:rPr lang="en-IN" sz="2000" b="1" dirty="0" smtClean="0"/>
              <a:t>Internet illiteracy among citizens</a:t>
            </a:r>
            <a:r>
              <a:rPr lang="en-IN" sz="2000" dirty="0" smtClean="0"/>
              <a:t> and even among workers at governments. Furthermore, </a:t>
            </a:r>
            <a:r>
              <a:rPr lang="en-IN" sz="2000" b="1" dirty="0" smtClean="0"/>
              <a:t>email messages</a:t>
            </a:r>
            <a:r>
              <a:rPr lang="en-IN" sz="2000" dirty="0" smtClean="0"/>
              <a:t> are not surely read immediately and it is a critical problem in case of </a:t>
            </a:r>
            <a:r>
              <a:rPr lang="en-IN" sz="2000" b="1" dirty="0" smtClean="0"/>
              <a:t>emergencies</a:t>
            </a:r>
            <a:r>
              <a:rPr lang="en-IN" sz="2000" dirty="0" smtClean="0"/>
              <a:t> or </a:t>
            </a:r>
            <a:r>
              <a:rPr lang="en-IN" sz="2000" b="1" dirty="0" smtClean="0"/>
              <a:t>disasters</a:t>
            </a:r>
            <a:r>
              <a:rPr lang="en-IN" sz="2000" dirty="0" smtClean="0"/>
              <a:t>. </a:t>
            </a:r>
            <a:endParaRPr lang="en-US" dirty="0" smtClean="0"/>
          </a:p>
          <a:p>
            <a:r>
              <a:rPr lang="en-IN" dirty="0" smtClean="0"/>
              <a:t>   These features can be achieved by </a:t>
            </a:r>
            <a:r>
              <a:rPr lang="en-IN" dirty="0" smtClean="0"/>
              <a:t>powerful </a:t>
            </a:r>
            <a:r>
              <a:rPr lang="en-IN" dirty="0" smtClean="0"/>
              <a:t>SMS gateway software such as </a:t>
            </a:r>
            <a:r>
              <a:rPr lang="en-IN" b="1" dirty="0" smtClean="0">
                <a:hlinkClick r:id="rId2"/>
              </a:rPr>
              <a:t>MahaOnline SMS Gateway</a:t>
            </a:r>
            <a:r>
              <a:rPr lang="en-IN" dirty="0" smtClean="0"/>
              <a:t>. This software product will provide SMS functionality to be able to send bulk SMS messages to multiple recipients. Therefore you can </a:t>
            </a:r>
            <a:r>
              <a:rPr lang="en-IN" b="1" dirty="0" smtClean="0"/>
              <a:t>reach high performance &amp; efficiency, improve communication, paper less technology, availability and access to governmental services</a:t>
            </a:r>
            <a:r>
              <a:rPr lang="en-IN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447800"/>
          </a:xfrm>
        </p:spPr>
        <p:txBody>
          <a:bodyPr/>
          <a:lstStyle/>
          <a:p>
            <a:r>
              <a:rPr lang="en-IN" dirty="0" smtClean="0"/>
              <a:t>What advantages are provided by SMS Gateway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85856"/>
          <a:ext cx="8458200" cy="575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823"/>
                <a:gridCol w="4341377"/>
              </a:tblGrid>
              <a:tr h="746818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                   Problems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Solutions provided</a:t>
                      </a:r>
                      <a:r>
                        <a:rPr lang="en-IN" sz="20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IN" sz="20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MahaOnline</a:t>
                      </a:r>
                      <a:r>
                        <a:rPr lang="en-IN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en-IN" sz="20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SMS Gateway</a:t>
                      </a:r>
                      <a:endParaRPr lang="en-IN" sz="2000" dirty="0"/>
                    </a:p>
                  </a:txBody>
                  <a:tcPr/>
                </a:tc>
              </a:tr>
              <a:tr h="974111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communication cannot be maintained between offices and people on the field in case of emergency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 a stable SMS system to ensure seamless communication flow among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departments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and on the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fields</a:t>
                      </a:r>
                      <a:endParaRPr lang="en-IN" dirty="0"/>
                    </a:p>
                  </a:txBody>
                  <a:tcPr/>
                </a:tc>
              </a:tr>
              <a:tr h="681877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Citizens do not report new pot-holes because it is too time-consuming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Offer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SMS reporting system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that is time and cost efficient</a:t>
                      </a:r>
                      <a:endParaRPr lang="en-IN" dirty="0"/>
                    </a:p>
                  </a:txBody>
                  <a:tcPr/>
                </a:tc>
              </a:tr>
              <a:tr h="974111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too many damage on the roads, lodge</a:t>
                      </a:r>
                      <a:r>
                        <a:rPr lang="en-I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complaint, get Status of any application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solution is an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SMS reporting system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PULL SMS 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</a:t>
                      </a:r>
                      <a:endParaRPr lang="en-IN" dirty="0"/>
                    </a:p>
                  </a:txBody>
                  <a:tcPr/>
                </a:tc>
              </a:tr>
              <a:tr h="974111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long waiting queues in front of offices (e.g. employment offices)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SMS notifications about new jobs, services, fines, etc), so people can receive information at home or on the move</a:t>
                      </a:r>
                      <a:endParaRPr lang="en-IN" dirty="0"/>
                    </a:p>
                  </a:txBody>
                  <a:tcPr/>
                </a:tc>
              </a:tr>
              <a:tr h="974111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lots of harms and work stoppages because of system breakdowns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SMS extension to the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monitoring application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to send SMS alerts in real time</a:t>
                      </a:r>
                      <a:endParaRPr lang="en-IN" dirty="0"/>
                    </a:p>
                  </a:txBody>
                  <a:tcPr/>
                </a:tc>
              </a:tr>
              <a:tr h="42800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Departmental Solutions-PUSH GUI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Department of Information Technology (DIT)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Food &amp; Civil Supplies Department (FPS)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Shree </a:t>
            </a:r>
            <a:r>
              <a:rPr lang="en-US" sz="2000" dirty="0" err="1" smtClean="0"/>
              <a:t>Siddhivinayak</a:t>
            </a:r>
            <a:r>
              <a:rPr lang="en-US" sz="2000" dirty="0" smtClean="0"/>
              <a:t> </a:t>
            </a:r>
            <a:r>
              <a:rPr lang="en-US" sz="2000" dirty="0" err="1" smtClean="0"/>
              <a:t>Ganapati</a:t>
            </a:r>
            <a:r>
              <a:rPr lang="en-US" sz="2000" dirty="0" smtClean="0"/>
              <a:t> Temple Trust (SVT)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Directorate General of Information and Public Relations (DGIPR)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Collector Office, Aurangabad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Collector Office, </a:t>
            </a:r>
            <a:r>
              <a:rPr lang="en-US" sz="2000" dirty="0" err="1" smtClean="0"/>
              <a:t>Nandurbar</a:t>
            </a: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Collector Office, </a:t>
            </a:r>
            <a:r>
              <a:rPr lang="en-US" sz="2000" dirty="0" err="1" smtClean="0"/>
              <a:t>Sindhudurg</a:t>
            </a: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Zilla</a:t>
            </a:r>
            <a:r>
              <a:rPr lang="en-US" sz="2000" dirty="0" smtClean="0"/>
              <a:t> </a:t>
            </a:r>
            <a:r>
              <a:rPr lang="en-US" sz="2000" dirty="0" err="1" smtClean="0"/>
              <a:t>Parisad</a:t>
            </a:r>
            <a:r>
              <a:rPr lang="en-US" sz="2000" dirty="0" smtClean="0"/>
              <a:t>, </a:t>
            </a:r>
            <a:r>
              <a:rPr lang="en-US" sz="2000" dirty="0" err="1" smtClean="0"/>
              <a:t>Sindhudurg</a:t>
            </a: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e-</a:t>
            </a:r>
            <a:r>
              <a:rPr lang="en-US" sz="2000" dirty="0" err="1" smtClean="0"/>
              <a:t>Panchayat</a:t>
            </a:r>
            <a:r>
              <a:rPr lang="en-US" sz="2000" dirty="0" smtClean="0"/>
              <a:t> MahaOnline Team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4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/>
          <a:lstStyle/>
          <a:p>
            <a:r>
              <a:rPr lang="en-US" dirty="0" smtClean="0"/>
              <a:t>Food &amp; Civil Supply-User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1A68-6852-4F4E-AA8E-7AF6A63C3B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859" r="9804" b="1493"/>
          <a:stretch>
            <a:fillRect/>
          </a:stretch>
        </p:blipFill>
        <p:spPr bwMode="auto">
          <a:xfrm>
            <a:off x="457200" y="1668438"/>
            <a:ext cx="7696200" cy="48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297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888</TotalTime>
  <Words>1034</Words>
  <Application>Microsoft Office PowerPoint</Application>
  <PresentationFormat>On-screen Show (4:3)</PresentationFormat>
  <Paragraphs>209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Presentation on</vt:lpstr>
      <vt:lpstr>SMS Gateway Solution by MahaOnline</vt:lpstr>
      <vt:lpstr>Salient Features of SMS Gateway </vt:lpstr>
      <vt:lpstr>Functions</vt:lpstr>
      <vt:lpstr>SMS Gateway – Architecture </vt:lpstr>
      <vt:lpstr>Why to adopt SMS solutions in Governments</vt:lpstr>
      <vt:lpstr>What advantages are provided by SMS Gateway</vt:lpstr>
      <vt:lpstr>Departmental Solutions-PUSH GUI Service</vt:lpstr>
      <vt:lpstr>Food &amp; Civil Supply-User Creation</vt:lpstr>
      <vt:lpstr>Forgot Password</vt:lpstr>
      <vt:lpstr>Change Password</vt:lpstr>
      <vt:lpstr>Template creation for Message</vt:lpstr>
      <vt:lpstr>Group User</vt:lpstr>
      <vt:lpstr>Send SMS</vt:lpstr>
      <vt:lpstr>Departmental Solutions- PUSH Web-Service for system generated SMS</vt:lpstr>
      <vt:lpstr>PUSH Web-service format</vt:lpstr>
      <vt:lpstr>Departmental Solutions- PULL Service</vt:lpstr>
      <vt:lpstr>Public Health Department</vt:lpstr>
      <vt:lpstr>Public Health Department</vt:lpstr>
      <vt:lpstr>State Transport Department (RTO)</vt:lpstr>
      <vt:lpstr> State Resident Data Hub (SRDH) of Aadhar </vt:lpstr>
      <vt:lpstr> e-Maha Bhoomi (eMB) department  </vt:lpstr>
      <vt:lpstr>e-Maha Bhoomi (eMB) department  </vt:lpstr>
      <vt:lpstr>MIS Report</vt:lpstr>
      <vt:lpstr>MIS Report</vt:lpstr>
      <vt:lpstr>MIS Report-DIT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</dc:title>
  <dc:creator>Administrator</dc:creator>
  <cp:lastModifiedBy>vithaldas.prabhu</cp:lastModifiedBy>
  <cp:revision>210</cp:revision>
  <dcterms:created xsi:type="dcterms:W3CDTF">2012-08-06T13:08:41Z</dcterms:created>
  <dcterms:modified xsi:type="dcterms:W3CDTF">2013-04-25T16:59:01Z</dcterms:modified>
</cp:coreProperties>
</file>